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Default Extension="png" ContentType="image/png"/>
  <Default Extension="svg" ContentType="image/svg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2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theme/theme6.xml" ContentType="application/vnd.openxmlformats-officedocument.theme+xml"/>
  <Override PartName="/ppt/theme/theme14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6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13.xml" ContentType="application/vnd.openxmlformats-officedocument.theme+xml"/>
  <Override PartName="/ppt/theme/theme1.xml" ContentType="application/vnd.openxmlformats-officedocument.theme+xml"/>
  <Override PartName="/ppt/theme/theme12.xml" ContentType="application/vnd.openxmlformats-officedocument.theme+xml"/>
  <Override PartName="/ppt/theme/theme17.xml" ContentType="application/vnd.openxmlformats-officedocument.theme+xml"/>
  <Override PartName="/ppt/theme/theme15.xml" ContentType="application/vnd.openxmlformats-officedocument.theme+xml"/>
  <Override PartName="/ppt/theme/theme9.xml" ContentType="application/vnd.openxmlformats-officedocument.theme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3"/>
    <p:sldMasterId id="2147483649" r:id="rId24"/>
    <p:sldMasterId id="2147483650" r:id="rId25"/>
    <p:sldMasterId id="2147483651" r:id="rId26"/>
    <p:sldMasterId id="2147483652" r:id="rId27"/>
    <p:sldMasterId id="2147483653" r:id="rId28"/>
    <p:sldMasterId id="2147483654" r:id="rId29"/>
    <p:sldMasterId id="2147483655" r:id="rId30"/>
    <p:sldMasterId id="2147483656" r:id="rId31"/>
    <p:sldMasterId id="2147483657" r:id="rId32"/>
    <p:sldMasterId id="2147483658" r:id="rId33"/>
    <p:sldMasterId id="2147483659" r:id="rId34"/>
    <p:sldMasterId id="2147483660" r:id="rId35"/>
    <p:sldMasterId id="2147483661" r:id="rId36"/>
    <p:sldMasterId id="2147483662" r:id="rId37"/>
    <p:sldMasterId id="2147483663" r:id="rId38"/>
  </p:sldMasterIdLst>
  <p:notesMasterIdLst>
    <p:notesMasterId r:id="rId39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lastIdx="3" clrIdx="0" name="Liujie (Faunia)" initials="L("/>
  <p:cmAuthor id="2" lastIdx="1" clrIdx="0" name="Tao" initials="T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/>
</file>

<file path=ppt/_rels/presentation.xml.rels><?xml version="1.0" encoding="UTF-8" standalone="yes"?><Relationships xmlns="http://schemas.openxmlformats.org/package/2006/relationships"><Relationship Id="rId28" Type="http://schemas.openxmlformats.org/officeDocument/2006/relationships/slideMaster" Target="slideMasters/slideMaster6.xml"/><Relationship Id="rId36" Type="http://schemas.openxmlformats.org/officeDocument/2006/relationships/slideMaster" Target="slideMasters/slideMaster14.xml"/><Relationship Id="rId25" Type="http://schemas.openxmlformats.org/officeDocument/2006/relationships/slideMaster" Target="slideMasters/slideMaster3.xml"/><Relationship Id="rId35" Type="http://schemas.openxmlformats.org/officeDocument/2006/relationships/slideMaster" Target="slideMasters/slideMaster13.xml"/><Relationship Id="rId29" Type="http://schemas.openxmlformats.org/officeDocument/2006/relationships/slideMaster" Target="slideMasters/slideMaster7.xml"/><Relationship Id="rId27" Type="http://schemas.openxmlformats.org/officeDocument/2006/relationships/slideMaster" Target="slideMasters/slideMaster5.xml"/><Relationship Id="rId34" Type="http://schemas.openxmlformats.org/officeDocument/2006/relationships/slideMaster" Target="slideMasters/slideMaster12.xml"/><Relationship Id="rId33" Type="http://schemas.openxmlformats.org/officeDocument/2006/relationships/slideMaster" Target="slideMasters/slideMaster11.xml"/><Relationship Id="rId30" Type="http://schemas.openxmlformats.org/officeDocument/2006/relationships/slideMaster" Target="slideMasters/slideMaster8.xml"/><Relationship Id="rId38" Type="http://schemas.openxmlformats.org/officeDocument/2006/relationships/slideMaster" Target="slideMasters/slideMaster16.xml"/><Relationship Id="rId24" Type="http://schemas.openxmlformats.org/officeDocument/2006/relationships/slideMaster" Target="slideMasters/slideMaster2.xml"/><Relationship Id="rId23" Type="http://schemas.openxmlformats.org/officeDocument/2006/relationships/slideMaster" Target="slideMasters/slideMaster1.xml"/><Relationship Id="rId26" Type="http://schemas.openxmlformats.org/officeDocument/2006/relationships/slideMaster" Target="slideMasters/slideMaster4.xml"/><Relationship Id="rId31" Type="http://schemas.openxmlformats.org/officeDocument/2006/relationships/slideMaster" Target="slideMasters/slideMaster9.xml"/><Relationship Id="rId32" Type="http://schemas.openxmlformats.org/officeDocument/2006/relationships/slideMaster" Target="slideMasters/slideMaster10.xml"/><Relationship Id="rId37" Type="http://schemas.openxmlformats.org/officeDocument/2006/relationships/slideMaster" Target="slideMasters/slideMaster15.xml"/><Relationship Id="rId7" Type="http://schemas.openxmlformats.org/officeDocument/2006/relationships/slide" Target="slides/slide7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19" Type="http://schemas.openxmlformats.org/officeDocument/2006/relationships/slide" Target="slides/slide19.xml"/><Relationship Id="rId20" Type="http://schemas.openxmlformats.org/officeDocument/2006/relationships/slide" Target="slides/slide20.xml"/><Relationship Id="rId4" Type="http://schemas.openxmlformats.org/officeDocument/2006/relationships/slide" Target="slides/slide4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11" Type="http://schemas.openxmlformats.org/officeDocument/2006/relationships/slide" Target="slides/slide11.xml"/><Relationship Id="rId15" Type="http://schemas.openxmlformats.org/officeDocument/2006/relationships/slide" Target="slides/slide15.xml"/><Relationship Id="rId21" Type="http://schemas.openxmlformats.org/officeDocument/2006/relationships/slide" Target="slides/slide21.xml"/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6" Type="http://schemas.openxmlformats.org/officeDocument/2006/relationships/slide" Target="slides/slide16.xml"/><Relationship Id="rId17" Type="http://schemas.openxmlformats.org/officeDocument/2006/relationships/slide" Target="slides/slide17.xml"/><Relationship Id="rId6" Type="http://schemas.openxmlformats.org/officeDocument/2006/relationships/slide" Target="slides/slide6.xml"/><Relationship Id="rId12" Type="http://schemas.openxmlformats.org/officeDocument/2006/relationships/slide" Target="slides/slide12.xml"/><Relationship Id="rId18" Type="http://schemas.openxmlformats.org/officeDocument/2006/relationships/slide" Target="slides/slide18.xml"/><Relationship Id="rId10" Type="http://schemas.openxmlformats.org/officeDocument/2006/relationships/slide" Target="slides/slide10.xml"/><Relationship Id="rId3" Type="http://schemas.openxmlformats.org/officeDocument/2006/relationships/slide" Target="slides/slide3.xml"/><Relationship Id="rId5" Type="http://schemas.openxmlformats.org/officeDocument/2006/relationships/slide" Target="slides/slide5.xml"/><Relationship Id="rId9" Type="http://schemas.openxmlformats.org/officeDocument/2006/relationships/slide" Target="slides/slide9.xml"/><Relationship Id="rId39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41" Type="http://schemas.openxmlformats.org/officeDocument/2006/relationships/viewProps" Target="viewProps.xml"/><Relationship Id="rId42" Type="http://schemas.openxmlformats.org/officeDocument/2006/relationships/presProps" Target="presProps.xml"/><Relationship Id="rId43" Type="http://schemas.openxmlformats.org/officeDocument/2006/relationships/tableStyles" Target="tableStyles.xml"/><Relationship Id="rId44" Type="http://schemas.openxmlformats.org/officeDocument/2006/relationships/commentAuthors" Target="commentAuthors.xml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4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4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4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5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5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5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6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6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6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7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7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7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8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8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8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9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9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9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0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0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0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1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1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1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2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2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2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3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3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2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4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4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4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5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5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5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6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6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16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image" Target="../media/3309410806299847293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3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image" Target="../media/2025930506850652104.jp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3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image" Target="../media/1369545736924147014.png"/><Relationship Id="rId2" Type="http://schemas.openxmlformats.org/officeDocument/2006/relationships/image" Target="../media/3898911258629556549.svg"/><Relationship Id="rId3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1" name=""/>
        <p:cNvGrpSpPr/>
        <p:nvPr/>
      </p:nvGrpSpPr>
      <p:grpSpPr/>
      <p:pic>
        <p:nvPicPr>
          <p:cNvPr id="2" name="图片 1" descr="图片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5315" y="532765"/>
            <a:ext cx="2041200" cy="43200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15" name="日期占位符 1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6000" y="252000"/>
            <a:ext cx="8520430" cy="44069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9" name="图片 8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42525" y="248285"/>
            <a:ext cx="1760855" cy="372110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1_标题和内容"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88000" y="104190"/>
            <a:ext cx="8520430" cy="504190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开放原子开源基金会-logo1"/>
          <p:cNvPicPr>
            <a:picLocks noChangeAspect="1"/>
          </p:cNvPicPr>
          <p:nvPr userDrawn="1"/>
        </p:nvPicPr>
        <p:blipFill>
          <a:blip xmlns:r="http://schemas.openxmlformats.org/officeDocument/2006/relationships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1045" y="195580"/>
            <a:ext cx="1191260" cy="252095"/>
          </a:xfrm>
          <a:prstGeom prst="rect">
            <a:avLst/>
          </a:prstGeom>
        </p:spPr>
      </p:pic>
    </p:spTree>
  </p:cSld>
  <p:clrMapOvr>
    <a:masterClrMapping/>
  </p:clrMapOvr>
  <p:hf hdr="0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4" Type="http://schemas.openxmlformats.org/officeDocument/2006/relationships/theme" Target="../theme/theme12.xml"/></Relationships>
</file>

<file path=ppt/slideMasters/_rels/slideMaster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4" Type="http://schemas.openxmlformats.org/officeDocument/2006/relationships/theme" Target="../theme/theme13.xml"/></Relationships>
</file>

<file path=ppt/slideMasters/_rels/slideMaster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4" Type="http://schemas.openxmlformats.org/officeDocument/2006/relationships/theme" Target="../theme/theme15.xml"/></Relationships>
</file>

<file path=ppt/slideMasters/_rels/slideMaster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4" Type="http://schemas.openxmlformats.org/officeDocument/2006/relationships/theme" Target="../theme/theme16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4" Type="http://schemas.openxmlformats.org/officeDocument/2006/relationships/theme" Target="../theme/theme6.xml"/></Relationships>
</file>

<file path=ppt/slideMasters/_rels/slideMaster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7.xml"/></Relationships>
</file>

<file path=ppt/slideMasters/_rels/slideMaster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8.xml"/></Relationships>
</file>

<file path=ppt/slideMasters/_rels/slideMaster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ea typeface="Alibaba PuHuiTi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Alibaba PuHuiTi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Alibaba PuHuiTi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image" Target="../media/5475544722769937796.png"/><Relationship Id="rId2" Type="http://schemas.openxmlformats.org/officeDocument/2006/relationships/slideLayout" Target="../slideLayouts/slideLayout14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../media/13593069176238039164.png"/><Relationship Id="rId2" Type="http://schemas.openxmlformats.org/officeDocument/2006/relationships/image" Target="../media/17472155775345153900.png"/><Relationship Id="rId3" Type="http://schemas.openxmlformats.org/officeDocument/2006/relationships/image" Target="../media/7861693634177198793.png"/><Relationship Id="rId4" Type="http://schemas.openxmlformats.org/officeDocument/2006/relationships/slideLayout" Target="../slideLayouts/slideLayout17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image" Target="../media/16158148747987311631.png"/><Relationship Id="rId2" Type="http://schemas.openxmlformats.org/officeDocument/2006/relationships/image" Target="../media/4758524710486208572.png"/><Relationship Id="rId3" Type="http://schemas.openxmlformats.org/officeDocument/2006/relationships/slideLayout" Target="../slideLayouts/slideLayout20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image" Target="../media/14903473131728417071.png"/><Relationship Id="rId2" Type="http://schemas.openxmlformats.org/officeDocument/2006/relationships/image" Target="../media/4995590505237998160.png"/><Relationship Id="rId3" Type="http://schemas.openxmlformats.org/officeDocument/2006/relationships/slideLayout" Target="../slideLayouts/slideLayout2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image" Target="../media/18161869564892156005.png"/><Relationship Id="rId2" Type="http://schemas.openxmlformats.org/officeDocument/2006/relationships/image" Target="../media/15966172769555289880.png"/><Relationship Id="rId3" Type="http://schemas.openxmlformats.org/officeDocument/2006/relationships/image" Target="../media/14664526313026836555.png"/><Relationship Id="rId4" Type="http://schemas.openxmlformats.org/officeDocument/2006/relationships/image" Target="../media/2859149554590215737.png"/><Relationship Id="rId5" Type="http://schemas.openxmlformats.org/officeDocument/2006/relationships/image" Target="../media/6014546953929519248.png"/><Relationship Id="rId6" Type="http://schemas.openxmlformats.org/officeDocument/2006/relationships/image" Target="../media/6885461815991798147.png"/><Relationship Id="rId7" Type="http://schemas.openxmlformats.org/officeDocument/2006/relationships/image" Target="../media/7622459472188368430.png"/><Relationship Id="rId8" Type="http://schemas.openxmlformats.org/officeDocument/2006/relationships/image" Target="../media/4046842491438187392.png"/><Relationship Id="rId9" Type="http://schemas.openxmlformats.org/officeDocument/2006/relationships/slideLayout" Target="../slideLayouts/slideLayout26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image" Target="../media/4735967827285143211.png"/><Relationship Id="rId2" Type="http://schemas.openxmlformats.org/officeDocument/2006/relationships/image" Target="../media/1081147281209794796.png"/><Relationship Id="rId3" Type="http://schemas.openxmlformats.org/officeDocument/2006/relationships/slideLayout" Target="../slideLayouts/slideLayout3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image" Target="../media/6329497221791353318.png"/><Relationship Id="rId2" Type="http://schemas.openxmlformats.org/officeDocument/2006/relationships/image" Target="../media/8289091189397080016.png"/><Relationship Id="rId3" Type="http://schemas.openxmlformats.org/officeDocument/2006/relationships/image" Target="../media/4729171639879071900.png"/><Relationship Id="rId4" Type="http://schemas.openxmlformats.org/officeDocument/2006/relationships/image" Target="../media/14552269758083116850.png"/><Relationship Id="rId5" Type="http://schemas.openxmlformats.org/officeDocument/2006/relationships/slideLayout" Target="../slideLayouts/slideLayout44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image" Target="../media/2417042911211747985.png"/><Relationship Id="rId2" Type="http://schemas.openxmlformats.org/officeDocument/2006/relationships/image" Target="../media/1425739892014091136.png"/><Relationship Id="rId3" Type="http://schemas.openxmlformats.org/officeDocument/2006/relationships/image" Target="../media/14011912632275442818.png"/><Relationship Id="rId4" Type="http://schemas.openxmlformats.org/officeDocument/2006/relationships/image" Target="../media/3725776193314184773.png"/><Relationship Id="rId5" Type="http://schemas.openxmlformats.org/officeDocument/2006/relationships/image" Target="../media/5155245631400636010.png"/><Relationship Id="rId6" Type="http://schemas.openxmlformats.org/officeDocument/2006/relationships/slideLayout" Target="../slideLayouts/slideLayout35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image" Target="../media/1790652189013148529.png"/><Relationship Id="rId2" Type="http://schemas.openxmlformats.org/officeDocument/2006/relationships/slideLayout" Target="../slideLayouts/slideLayout47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image" Target="../media/736897158352687777.png"/><Relationship Id="rId2" Type="http://schemas.openxmlformats.org/officeDocument/2006/relationships/image" Target="../media/15052885313947123695.png"/><Relationship Id="rId3" Type="http://schemas.openxmlformats.org/officeDocument/2006/relationships/slideLayout" Target="../slideLayouts/slideLayout38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image" Target="../media/7899585309930836683.png"/><Relationship Id="rId2" Type="http://schemas.openxmlformats.org/officeDocument/2006/relationships/slideLayout" Target="../slideLayouts/slideLayout5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image" Target="../media/8479721463248887631.png"/><Relationship Id="rId2" Type="http://schemas.openxmlformats.org/officeDocument/2006/relationships/slideLayout" Target="../slideLayouts/slideLayout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/>
          <p:nvPr userDrawn="1"/>
        </p:nvSpPr>
        <p:spPr>
          <a:xfrm>
            <a:off x="4314904" y="6344920"/>
            <a:ext cx="3562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Alibaba PuHuiTi" pitchFamily="18" charset="-122"/>
              </a:rPr>
              <a:t>Copyright © 202</a:t>
            </a:r>
            <a:r>
              <a:rPr lang="en-US" altLang="zh-CN" sz="1000" dirty="0">
                <a:solidFill>
                  <a:schemeClr val="bg1"/>
                </a:solidFill>
                <a:ea typeface="Alibaba PuHuiTi" pitchFamily="18" charset="-122"/>
              </a:rPr>
              <a:t>1</a:t>
            </a:r>
            <a:r>
              <a:rPr lang="zh-CN" altLang="en-US" sz="1000" dirty="0">
                <a:solidFill>
                  <a:schemeClr val="bg1"/>
                </a:solidFill>
                <a:ea typeface="Alibaba PuHuiTi" pitchFamily="18" charset="-122"/>
              </a:rPr>
              <a:t> OPENATOM FOUNDATION. All rights reserved.</a:t>
            </a:r>
            <a:endParaRPr lang="zh-CN" altLang="en-US" sz="1000" dirty="0">
              <a:solidFill>
                <a:schemeClr val="bg1"/>
              </a:solidFill>
              <a:ea typeface="Alibaba PuHuiTi" pitchFamily="18" charset="-122"/>
            </a:endParaRPr>
          </a:p>
        </p:txBody>
      </p:sp>
      <p:sp>
        <p:nvSpPr>
          <p:cNvPr id="2" name="文本框 1"/>
          <p:cNvSpPr/>
          <p:nvPr/>
        </p:nvSpPr>
        <p:spPr>
          <a:xfrm>
            <a:off x="2448560" y="1346835"/>
            <a:ext cx="729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>
                <a:solidFill>
                  <a:srgbClr val="FFFFFF"/>
                </a:solidFill>
              </a:rPr>
              <a:t>基于开源鸿蒙的图形化编程语言</a:t>
            </a:r>
            <a:endParaRPr lang="zh-CN" altLang="en-US" sz="4000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/>
          <p:nvPr/>
        </p:nvSpPr>
        <p:spPr>
          <a:xfrm>
            <a:off x="4106545" y="2478405"/>
            <a:ext cx="39795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>
                <a:solidFill>
                  <a:srgbClr val="FFFFFF"/>
                </a:solidFill>
              </a:rPr>
              <a:t>OpenBlock</a:t>
            </a:r>
            <a:endParaRPr lang="en-US" altLang="zh-CN" sz="600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/>
          <p:nvPr/>
        </p:nvSpPr>
        <p:spPr>
          <a:xfrm>
            <a:off x="2597250" y="4765913"/>
            <a:ext cx="69964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https://gitee.com/openharmony-sig/openblock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杜天微 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duzc2@163.com</a:t>
            </a:r>
            <a:r>
              <a:rPr lang="zh-CN" altLang="en-US" sz="2400" b="1" dirty="0">
                <a:solidFill>
                  <a:schemeClr val="bg1"/>
                </a:solidFill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</a:rPr>
              <a:t>15801226137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8094345" cy="1641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自定义语法树，可用于文字表达和逆向生成</a:t>
            </a:r>
            <a:r>
              <a:rPr lang="en-US" altLang="zh-CN" sz="2800">
                <a:solidFill>
                  <a:schemeClr val="accent1"/>
                </a:solidFill>
              </a:rPr>
              <a:t>block</a:t>
            </a:r>
            <a:endParaRPr lang="en-US" altLang="zh-CN" sz="2800">
              <a:solidFill>
                <a:schemeClr val="accent1"/>
              </a:solidFill>
            </a:endParaRPr>
          </a:p>
          <a:p>
            <a:pPr indent="0" algn="l">
              <a:lnSpc>
                <a:spcPct val="120000"/>
              </a:lnSpc>
              <a:buFont typeface="Arial"/>
              <a:buNone/>
            </a:pP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704330" y="1995170"/>
            <a:ext cx="4649470" cy="4361180"/>
          </a:xfrm>
          <a:prstGeom prst="rect">
            <a:avLst/>
          </a:prstGeom>
        </p:spPr>
      </p:pic>
      <p:sp>
        <p:nvSpPr>
          <p:cNvPr id="8" name="文本框 7"/>
          <p:cNvSpPr/>
          <p:nvPr/>
        </p:nvSpPr>
        <p:spPr>
          <a:xfrm>
            <a:off x="1118235" y="2117725"/>
            <a:ext cx="4228465" cy="152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zh-CN" altLang="en-US"/>
              <a:t>编译时对</a:t>
            </a:r>
            <a:r>
              <a:rPr lang="en-US" altLang="zh-CN"/>
              <a:t>Blockly XML</a:t>
            </a:r>
            <a:r>
              <a:rPr lang="zh-CN" altLang="en-US"/>
              <a:t>解析，生成</a:t>
            </a:r>
            <a:r>
              <a:rPr lang="en-US" altLang="zh-CN"/>
              <a:t>AST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zh-CN" altLang="en-US"/>
              <a:t>编译器不依赖</a:t>
            </a:r>
            <a:r>
              <a:rPr lang="en-US" altLang="zh-CN"/>
              <a:t>Blockly XML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zh-CN" altLang="en-US"/>
              <a:t>可以反向生成文字表达语法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zh-CN" altLang="en-US"/>
              <a:t>可反向生成</a:t>
            </a:r>
            <a:r>
              <a:rPr lang="en-US" altLang="zh-CN"/>
              <a:t>Blockly XML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9" name="流程图: 终止 8"/>
          <p:cNvSpPr/>
          <p:nvPr/>
        </p:nvSpPr>
        <p:spPr>
          <a:xfrm>
            <a:off x="1590675" y="5076825"/>
            <a:ext cx="1296035" cy="432435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/>
          <p:nvPr/>
        </p:nvSpPr>
        <p:spPr>
          <a:xfrm>
            <a:off x="1774825" y="5108575"/>
            <a:ext cx="9283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Blockly</a:t>
            </a:r>
            <a:endParaRPr lang="en-US" altLang="zh-CN"/>
          </a:p>
        </p:txBody>
      </p:sp>
      <p:sp>
        <p:nvSpPr>
          <p:cNvPr id="11" name="流程图: 终止 10"/>
          <p:cNvSpPr/>
          <p:nvPr/>
        </p:nvSpPr>
        <p:spPr>
          <a:xfrm>
            <a:off x="2886710" y="4216400"/>
            <a:ext cx="1296035" cy="432435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/>
          <p:nvPr/>
        </p:nvSpPr>
        <p:spPr>
          <a:xfrm>
            <a:off x="3229610" y="4248150"/>
            <a:ext cx="610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AST</a:t>
            </a:r>
            <a:endParaRPr lang="en-US" altLang="zh-CN"/>
          </a:p>
        </p:txBody>
      </p:sp>
      <p:sp>
        <p:nvSpPr>
          <p:cNvPr id="13" name="流程图: 终止 12"/>
          <p:cNvSpPr/>
          <p:nvPr/>
        </p:nvSpPr>
        <p:spPr>
          <a:xfrm>
            <a:off x="4182745" y="5072380"/>
            <a:ext cx="1296035" cy="432435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/>
          <p:nvPr/>
        </p:nvSpPr>
        <p:spPr>
          <a:xfrm>
            <a:off x="4462145" y="5104130"/>
            <a:ext cx="737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Code</a:t>
            </a:r>
            <a:endParaRPr lang="en-US" altLang="zh-CN"/>
          </a:p>
        </p:txBody>
      </p:sp>
      <p:cxnSp>
        <p:nvCxnSpPr>
          <p:cNvPr id="15" name="曲线连接符 14"/>
          <p:cNvCxnSpPr>
            <a:stCxn id="11" idx="1"/>
            <a:endCxn id="10" idx="0"/>
          </p:cNvCxnSpPr>
          <p:nvPr/>
        </p:nvCxnSpPr>
        <p:spPr>
          <a:xfrm rot="10800000" flipV="1">
            <a:off x="2239010" y="4432935"/>
            <a:ext cx="647700" cy="675640"/>
          </a:xfrm>
          <a:prstGeom prst="curvedConnector2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12" idx="2"/>
            <a:endCxn id="9" idx="3"/>
          </p:cNvCxnSpPr>
          <p:nvPr/>
        </p:nvCxnSpPr>
        <p:spPr>
          <a:xfrm rot="5400000">
            <a:off x="2872423" y="4630738"/>
            <a:ext cx="676910" cy="648335"/>
          </a:xfrm>
          <a:prstGeom prst="curvedConnector2">
            <a:avLst/>
          </a:prstGeom>
          <a:ln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1" idx="3"/>
            <a:endCxn id="14" idx="0"/>
          </p:cNvCxnSpPr>
          <p:nvPr/>
        </p:nvCxnSpPr>
        <p:spPr>
          <a:xfrm>
            <a:off x="4182745" y="4432935"/>
            <a:ext cx="648335" cy="671195"/>
          </a:xfrm>
          <a:prstGeom prst="curvedConnector2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13" idx="1"/>
            <a:endCxn id="12" idx="2"/>
          </p:cNvCxnSpPr>
          <p:nvPr/>
        </p:nvCxnSpPr>
        <p:spPr>
          <a:xfrm rot="10800000">
            <a:off x="3535045" y="4616450"/>
            <a:ext cx="647700" cy="672465"/>
          </a:xfrm>
          <a:prstGeom prst="curvedConnector2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686943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基于有限状态机设计，可灵活配置复杂度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86560" y="3486150"/>
            <a:ext cx="4112895" cy="2870200"/>
          </a:xfrm>
          <a:prstGeom prst="rect">
            <a:avLst/>
          </a:prstGeom>
        </p:spPr>
      </p:pic>
      <p:sp>
        <p:nvSpPr>
          <p:cNvPr id="9" name="文本框 8"/>
          <p:cNvSpPr/>
          <p:nvPr/>
        </p:nvSpPr>
        <p:spPr>
          <a:xfrm>
            <a:off x="587375" y="2175510"/>
            <a:ext cx="5212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可根据教学目标灵活配置是否展示有限状态机特性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205980" y="2312670"/>
            <a:ext cx="2390140" cy="31870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554480" y="2658745"/>
            <a:ext cx="56515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4380230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静态类型，支持数据结构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942965" y="1595120"/>
            <a:ext cx="6249035" cy="4301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15900" y="2151380"/>
            <a:ext cx="5585460" cy="2745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666496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可以导入</a:t>
            </a:r>
            <a:r>
              <a:rPr lang="en-US" altLang="zh-CN" sz="2800">
                <a:solidFill>
                  <a:schemeClr val="accent1"/>
                </a:solidFill>
              </a:rPr>
              <a:t>Excel</a:t>
            </a:r>
            <a:r>
              <a:rPr lang="zh-CN" altLang="en-US" sz="2800">
                <a:solidFill>
                  <a:schemeClr val="accent1"/>
                </a:solidFill>
              </a:rPr>
              <a:t>，并自动组织为数据结构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76985" y="5854065"/>
            <a:ext cx="3822700" cy="50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76985" y="2084070"/>
            <a:ext cx="8624570" cy="36144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722503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  <a:sym typeface="+mn-ea"/>
              </a:rPr>
              <a:t>导出单一可执行文件，简化加载和运行流程</a:t>
            </a:r>
            <a:endParaRPr lang="zh-CN" altLang="en-US" sz="2800">
              <a:solidFill>
                <a:schemeClr val="accent1"/>
              </a:solidFill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404360" y="5540375"/>
            <a:ext cx="2832100" cy="673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64285" y="5355590"/>
            <a:ext cx="1397000" cy="546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28625" y="2018665"/>
            <a:ext cx="1544320" cy="1666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2164715" y="2103755"/>
            <a:ext cx="1185545" cy="17246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428625" y="3685540"/>
            <a:ext cx="1588135" cy="10845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064385" y="3828415"/>
            <a:ext cx="1974215" cy="1298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9287510" y="3668395"/>
            <a:ext cx="2481580" cy="106362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263525" y="1844675"/>
            <a:ext cx="7776845" cy="46088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4404360" y="2019300"/>
            <a:ext cx="2847340" cy="3521075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8051800" y="3724275"/>
            <a:ext cx="1224280" cy="1007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108710" y="1242060"/>
            <a:ext cx="544703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  <a:sym typeface="+mn-ea"/>
              </a:rPr>
              <a:t>精简指令集，可快速移植虚拟机</a:t>
            </a:r>
            <a:endParaRPr lang="en-US" altLang="zh-CN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/>
          <p:nvPr/>
        </p:nvSpPr>
        <p:spPr>
          <a:xfrm>
            <a:off x="1199515" y="2366645"/>
            <a:ext cx="38773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目前已经使用指令数 </a:t>
            </a:r>
            <a:r>
              <a:rPr lang="en-US" altLang="zh-CN" sz="2800"/>
              <a:t>38</a:t>
            </a:r>
            <a:endParaRPr lang="en-US" altLang="zh-CN"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关于我们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10540" y="1658620"/>
            <a:ext cx="8154035" cy="4170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934450" y="2530475"/>
            <a:ext cx="28448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关于我们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80745" y="1724660"/>
            <a:ext cx="10473055" cy="4126230"/>
            <a:chOff x="340" y="2286"/>
            <a:chExt cx="16493" cy="649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/>
            <a:stretch>
              <a:fillRect/>
            </a:stretch>
          </p:blipFill>
          <p:spPr>
            <a:xfrm>
              <a:off x="340" y="2286"/>
              <a:ext cx="8205" cy="428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/>
            <a:stretch>
              <a:fillRect/>
            </a:stretch>
          </p:blipFill>
          <p:spPr>
            <a:xfrm>
              <a:off x="8545" y="2286"/>
              <a:ext cx="8288" cy="413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3"/>
            <a:stretch>
              <a:fillRect/>
            </a:stretch>
          </p:blipFill>
          <p:spPr>
            <a:xfrm>
              <a:off x="340" y="6574"/>
              <a:ext cx="8205" cy="221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4"/>
            <a:stretch>
              <a:fillRect/>
            </a:stretch>
          </p:blipFill>
          <p:spPr>
            <a:xfrm>
              <a:off x="8545" y="6418"/>
              <a:ext cx="5565" cy="2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72845" y="2919095"/>
            <a:ext cx="7061835" cy="35801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关于我们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785100" y="1739900"/>
            <a:ext cx="3568700" cy="388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398780" y="1416050"/>
            <a:ext cx="2063115" cy="68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398780" y="2007235"/>
            <a:ext cx="2353945" cy="10712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398780" y="2965450"/>
            <a:ext cx="2284730" cy="10248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关于我们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344035" y="1082040"/>
            <a:ext cx="3503295" cy="4885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OpenBlock</a:t>
            </a:r>
            <a:r>
              <a:rPr lang="en-US" altLang="zh-CN" dirty="0"/>
              <a:t>   </a:t>
            </a:r>
            <a:r>
              <a:rPr lang="zh-CN" altLang="en-US" dirty="0"/>
              <a:t>目录</a:t>
            </a:r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/>
          <p:nvPr/>
        </p:nvSpPr>
        <p:spPr>
          <a:xfrm>
            <a:off x="1955800" y="1535430"/>
            <a:ext cx="50406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zh-CN" altLang="en-US" sz="4000" dirty="0">
                <a:solidFill>
                  <a:schemeClr val="accent1"/>
                </a:solidFill>
                <a:sym typeface="+mn-ea"/>
              </a:rPr>
              <a:t>初衷和愿景</a:t>
            </a:r>
            <a:endParaRPr lang="zh-CN" altLang="en-US" sz="4000" dirty="0">
              <a:solidFill>
                <a:schemeClr val="accent1"/>
              </a:solidFill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zh-CN" altLang="en-US" sz="4000" dirty="0">
                <a:solidFill>
                  <a:schemeClr val="accent1"/>
                </a:solidFill>
              </a:rPr>
              <a:t>要解决的问题</a:t>
            </a:r>
            <a:endParaRPr lang="zh-CN" altLang="en-US" sz="4000" dirty="0">
              <a:solidFill>
                <a:schemeClr val="accent1"/>
              </a:solidFill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zh-CN" altLang="en-US" sz="4000" dirty="0">
                <a:solidFill>
                  <a:schemeClr val="accent1"/>
                </a:solidFill>
              </a:rPr>
              <a:t>解决方案</a:t>
            </a:r>
            <a:endParaRPr lang="zh-CN" altLang="en-US" sz="40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4000" dirty="0">
                <a:solidFill>
                  <a:schemeClr val="accent1"/>
                </a:solidFill>
              </a:rPr>
              <a:t>  关于我们</a:t>
            </a:r>
            <a:endParaRPr lang="zh-CN" altLang="en-US" sz="4000" dirty="0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zh-CN" alt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关于我们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916305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 sz="2800">
                <a:solidFill>
                  <a:schemeClr val="accent1"/>
                </a:solidFill>
              </a:rPr>
              <a:t>3D</a:t>
            </a:r>
            <a:endParaRPr lang="en-US" altLang="zh-CN" sz="2800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08370" y="2830830"/>
            <a:ext cx="5786755" cy="2835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55930" y="2901315"/>
            <a:ext cx="5346700" cy="26949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/>
          <p:nvPr/>
        </p:nvSpPr>
        <p:spPr>
          <a:xfrm>
            <a:off x="1320165" y="2476500"/>
            <a:ext cx="9552359" cy="1962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zh-CN" altLang="en-US" sz="2800" dirty="0">
                <a:solidFill>
                  <a:schemeClr val="accent1"/>
                </a:solidFill>
                <a:sym typeface="+mn-ea"/>
              </a:rPr>
              <a:t>诺丁全部代码向社区开放</a:t>
            </a:r>
            <a:endParaRPr lang="zh-CN" altLang="en-US" sz="28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zh-CN" altLang="en-US" sz="2800" dirty="0">
                <a:solidFill>
                  <a:schemeClr val="accent1"/>
                </a:solidFill>
                <a:sym typeface="+mn-ea"/>
              </a:rPr>
              <a:t>加入新特性形成</a:t>
            </a:r>
            <a:r>
              <a:rPr lang="en-US" altLang="zh-CN" sz="2800" dirty="0" err="1">
                <a:solidFill>
                  <a:schemeClr val="accent1"/>
                </a:solidFill>
                <a:sym typeface="+mn-ea"/>
              </a:rPr>
              <a:t>OpenBlock</a:t>
            </a:r>
            <a:r>
              <a:rPr lang="zh-CN" altLang="en-US" sz="2800" dirty="0">
                <a:solidFill>
                  <a:schemeClr val="accent1"/>
                </a:solidFill>
                <a:sym typeface="+mn-ea"/>
              </a:rPr>
              <a:t>，全部贡献到社区</a:t>
            </a:r>
            <a:endParaRPr lang="zh-CN" altLang="en-US" sz="2800" dirty="0">
              <a:solidFill>
                <a:schemeClr val="accent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zh-CN" altLang="en-US" sz="2800" dirty="0">
                <a:solidFill>
                  <a:schemeClr val="accent1"/>
                </a:solidFill>
                <a:sym typeface="+mn-ea"/>
              </a:rPr>
              <a:t>先期以</a:t>
            </a:r>
            <a:r>
              <a:rPr lang="en-US" altLang="zh-CN" sz="2800" dirty="0">
                <a:solidFill>
                  <a:schemeClr val="accent1"/>
                </a:solidFill>
                <a:sym typeface="+mn-ea"/>
              </a:rPr>
              <a:t>SIG</a:t>
            </a:r>
            <a:r>
              <a:rPr lang="zh-CN" altLang="en-US" sz="2800" dirty="0">
                <a:solidFill>
                  <a:schemeClr val="accent1"/>
                </a:solidFill>
                <a:sym typeface="+mn-ea"/>
              </a:rPr>
              <a:t>方式运作，后期希望能作为</a:t>
            </a:r>
            <a:r>
              <a:rPr lang="en-US" altLang="zh-CN" sz="2800" dirty="0">
                <a:solidFill>
                  <a:schemeClr val="accent1"/>
                </a:solidFill>
                <a:sym typeface="+mn-ea"/>
              </a:rPr>
              <a:t>OpenHarmony</a:t>
            </a:r>
            <a:r>
              <a:rPr lang="zh-CN" altLang="en-US" sz="2800" dirty="0">
                <a:solidFill>
                  <a:schemeClr val="accent1"/>
                </a:solidFill>
                <a:sym typeface="+mn-ea"/>
              </a:rPr>
              <a:t>子项目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关于我们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1891030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开源计划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/>
          <p:nvPr userDrawn="1"/>
        </p:nvSpPr>
        <p:spPr>
          <a:xfrm>
            <a:off x="4314904" y="6344920"/>
            <a:ext cx="3562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ea typeface="Alibaba PuHuiTi" pitchFamily="18" charset="-122"/>
              </a:rPr>
              <a:t>Copyright © 202</a:t>
            </a:r>
            <a:r>
              <a:rPr lang="en-US" altLang="zh-CN" sz="1000" dirty="0">
                <a:solidFill>
                  <a:schemeClr val="bg1"/>
                </a:solidFill>
                <a:ea typeface="Alibaba PuHuiTi" pitchFamily="18" charset="-122"/>
              </a:rPr>
              <a:t>1</a:t>
            </a:r>
            <a:r>
              <a:rPr lang="zh-CN" altLang="en-US" sz="1000" dirty="0">
                <a:solidFill>
                  <a:schemeClr val="bg1"/>
                </a:solidFill>
                <a:ea typeface="Alibaba PuHuiTi" pitchFamily="18" charset="-122"/>
              </a:rPr>
              <a:t> OPENATOM FOUNDATION. All rights reserved.</a:t>
            </a:r>
            <a:endParaRPr lang="zh-CN" altLang="en-US" sz="1000" dirty="0">
              <a:solidFill>
                <a:schemeClr val="bg1"/>
              </a:solidFill>
              <a:ea typeface="Alibaba PuHuiTi" pitchFamily="18" charset="-122"/>
            </a:endParaRPr>
          </a:p>
        </p:txBody>
      </p:sp>
      <p:sp>
        <p:nvSpPr>
          <p:cNvPr id="11" name="文本框 10"/>
          <p:cNvSpPr/>
          <p:nvPr userDrawn="1"/>
        </p:nvSpPr>
        <p:spPr>
          <a:xfrm>
            <a:off x="1654175" y="2795270"/>
            <a:ext cx="88836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阿里巴巴普惠体 Medium" panose="00020600040101010101" charset="-122"/>
                <a:ea typeface="阿里巴巴普惠体 Medium" panose="00020600040101010101" charset="-122"/>
              </a:rPr>
              <a:t>一切为了开发者 一切为了全世界</a:t>
            </a:r>
            <a:endParaRPr lang="zh-CN" altLang="en-US" sz="4800" b="1" dirty="0">
              <a:solidFill>
                <a:schemeClr val="bg1"/>
              </a:solidFill>
              <a:latin typeface="阿里巴巴普惠体 Medium" panose="00020600040101010101" charset="-122"/>
              <a:ea typeface="阿里巴巴普惠体 Medium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初衷和愿景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/>
          <p:nvPr/>
        </p:nvSpPr>
        <p:spPr>
          <a:xfrm>
            <a:off x="1328420" y="2061210"/>
            <a:ext cx="10102850" cy="3707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 dirty="0">
                <a:solidFill>
                  <a:schemeClr val="accent1"/>
                </a:solidFill>
              </a:rPr>
              <a:t>为搭载</a:t>
            </a:r>
            <a:r>
              <a:rPr lang="en-US" altLang="zh-CN" sz="2800" dirty="0">
                <a:solidFill>
                  <a:schemeClr val="accent1"/>
                </a:solidFill>
              </a:rPr>
              <a:t>OpenHarmony</a:t>
            </a:r>
            <a:r>
              <a:rPr lang="zh-CN" altLang="en-US" sz="2800" dirty="0">
                <a:solidFill>
                  <a:schemeClr val="accent1"/>
                </a:solidFill>
              </a:rPr>
              <a:t>的设备提供统一、强大的图形化编程</a:t>
            </a:r>
            <a:r>
              <a:rPr lang="en-US" altLang="zh-CN" sz="2800" dirty="0">
                <a:solidFill>
                  <a:schemeClr val="accent1"/>
                </a:solidFill>
              </a:rPr>
              <a:t>IDE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 dirty="0">
                <a:solidFill>
                  <a:schemeClr val="accent1"/>
                </a:solidFill>
              </a:rPr>
              <a:t>支持</a:t>
            </a:r>
            <a:r>
              <a:rPr lang="en-US" altLang="zh-CN" sz="2800" dirty="0">
                <a:solidFill>
                  <a:schemeClr val="accent1"/>
                </a:solidFill>
              </a:rPr>
              <a:t>OpenHarmony</a:t>
            </a:r>
            <a:r>
              <a:rPr lang="zh-CN" altLang="en-US" sz="2800" dirty="0">
                <a:solidFill>
                  <a:schemeClr val="accent1"/>
                </a:solidFill>
              </a:rPr>
              <a:t>的分布式特性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 dirty="0">
                <a:solidFill>
                  <a:schemeClr val="accent1"/>
                </a:solidFill>
              </a:rPr>
              <a:t>面向青少年，提供基础教育公共基础设施</a:t>
            </a:r>
            <a:endParaRPr lang="zh-CN" altLang="en-US" sz="28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 dirty="0">
                <a:solidFill>
                  <a:schemeClr val="accent1"/>
                </a:solidFill>
              </a:rPr>
              <a:t>提供基于</a:t>
            </a:r>
            <a:r>
              <a:rPr lang="en-US" altLang="zh-CN" sz="2800" dirty="0">
                <a:solidFill>
                  <a:schemeClr val="accent1"/>
                </a:solidFill>
              </a:rPr>
              <a:t>H5</a:t>
            </a:r>
            <a:r>
              <a:rPr lang="zh-CN" altLang="en-US" sz="2800" dirty="0">
                <a:solidFill>
                  <a:schemeClr val="accent1"/>
                </a:solidFill>
              </a:rPr>
              <a:t>的编译器，不再需要本地编译器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 dirty="0">
                <a:solidFill>
                  <a:schemeClr val="accent1"/>
                </a:solidFill>
              </a:rPr>
              <a:t>高效的编程语言</a:t>
            </a:r>
            <a:endParaRPr lang="en-US" altLang="zh-CN" sz="28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 dirty="0">
                <a:solidFill>
                  <a:schemeClr val="accent1"/>
                </a:solidFill>
              </a:rPr>
              <a:t>提供公共基础平台，便于二次开发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需要解决的问题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41400" y="2245360"/>
            <a:ext cx="3313430" cy="3707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扩展性差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缺少语言特性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运行环境受限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实际编程概念不符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难以学以致用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性能差</a:t>
            </a:r>
            <a:endParaRPr lang="zh-CN" altLang="en-US" sz="2800">
              <a:solidFill>
                <a:schemeClr val="accent4"/>
              </a:solidFill>
            </a:endParaRPr>
          </a:p>
        </p:txBody>
      </p:sp>
      <p:sp>
        <p:nvSpPr>
          <p:cNvPr id="8" name="文本框 7"/>
          <p:cNvSpPr/>
          <p:nvPr/>
        </p:nvSpPr>
        <p:spPr>
          <a:xfrm>
            <a:off x="1041400" y="1558290"/>
            <a:ext cx="3451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</a:rPr>
              <a:t>基于</a:t>
            </a:r>
            <a:r>
              <a:rPr lang="en-US" altLang="zh-CN" sz="2400" b="1">
                <a:solidFill>
                  <a:schemeClr val="tx1"/>
                </a:solidFill>
              </a:rPr>
              <a:t>Scratch</a:t>
            </a:r>
            <a:r>
              <a:rPr lang="zh-CN" altLang="en-US" sz="2400" b="1">
                <a:solidFill>
                  <a:schemeClr val="tx1"/>
                </a:solidFill>
              </a:rPr>
              <a:t>的编程环境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9" name="文本框 8"/>
          <p:cNvSpPr/>
          <p:nvPr/>
        </p:nvSpPr>
        <p:spPr>
          <a:xfrm>
            <a:off x="6377305" y="2245360"/>
            <a:ext cx="4926965" cy="3707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编辑代码之后不能生成</a:t>
            </a:r>
            <a:r>
              <a:rPr lang="en-US" altLang="zh-CN" sz="2800">
                <a:solidFill>
                  <a:schemeClr val="accent4"/>
                </a:solidFill>
              </a:rPr>
              <a:t>Block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不同平台差异大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动态类型，编译时校验有限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运行环境受限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4"/>
                </a:solidFill>
              </a:rPr>
              <a:t>难以支持新平台</a:t>
            </a:r>
            <a:endParaRPr lang="zh-CN" altLang="en-US" sz="2800">
              <a:solidFill>
                <a:schemeClr val="accent4"/>
              </a:solidFill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altLang="zh-CN" sz="2800">
                <a:solidFill>
                  <a:schemeClr val="accent4"/>
                </a:solidFill>
              </a:rPr>
              <a:t>C</a:t>
            </a:r>
            <a:r>
              <a:rPr lang="zh-CN" altLang="en-US" sz="2800">
                <a:solidFill>
                  <a:schemeClr val="accent4"/>
                </a:solidFill>
              </a:rPr>
              <a:t>语言需要编译和烧录</a:t>
            </a:r>
            <a:endParaRPr lang="zh-CN" altLang="en-US" sz="2800">
              <a:solidFill>
                <a:schemeClr val="accent4"/>
              </a:solidFill>
            </a:endParaRPr>
          </a:p>
        </p:txBody>
      </p:sp>
      <p:sp>
        <p:nvSpPr>
          <p:cNvPr id="10" name="文本框 9"/>
          <p:cNvSpPr/>
          <p:nvPr/>
        </p:nvSpPr>
        <p:spPr>
          <a:xfrm>
            <a:off x="6377305" y="1558290"/>
            <a:ext cx="3693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</a:rPr>
              <a:t>基于</a:t>
            </a:r>
            <a:r>
              <a:rPr lang="en-US" altLang="zh-CN" sz="2400" b="1">
                <a:solidFill>
                  <a:schemeClr val="tx1"/>
                </a:solidFill>
              </a:rPr>
              <a:t>Blockly</a:t>
            </a:r>
            <a:r>
              <a:rPr lang="zh-CN" altLang="en-US" sz="2400" b="1">
                <a:solidFill>
                  <a:schemeClr val="tx1"/>
                </a:solidFill>
              </a:rPr>
              <a:t>的代码生成器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>
                <a:ea typeface="Alibaba PuHuiTi" pitchFamily="18" charset="-122"/>
              </a:rPr>
              <a:t>Copyright © 202</a:t>
            </a:r>
            <a:r>
              <a:rPr lang="en-US" altLang="zh-CN">
                <a:ea typeface="Alibaba PuHuiTi" pitchFamily="18" charset="-122"/>
              </a:rPr>
              <a:t>1</a:t>
            </a:r>
            <a:r>
              <a:rPr lang="zh-CN" altLang="en-US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需求</a:t>
            </a:r>
            <a:endParaRPr lang="zh-CN" altLang="en-US"/>
          </a:p>
        </p:txBody>
      </p:sp>
      <p:sp>
        <p:nvSpPr>
          <p:cNvPr id="6" name="文本框 5"/>
          <p:cNvSpPr/>
          <p:nvPr/>
        </p:nvSpPr>
        <p:spPr>
          <a:xfrm>
            <a:off x="2043430" y="1483995"/>
            <a:ext cx="3669030" cy="4656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面向青少年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面向非程序员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容易上手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高性能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不需要搭建编译环境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非阶段式教学工具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快速与其他平台集成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快速支持新的平台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buFont typeface="Arial"/>
              <a:buChar char="•"/>
            </a:pPr>
            <a:endParaRPr lang="zh-CN" altLang="en-US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8662035" cy="5775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基于</a:t>
            </a:r>
            <a:r>
              <a:rPr lang="en-US" altLang="zh-CN" sz="2800">
                <a:solidFill>
                  <a:schemeClr val="accent1"/>
                </a:solidFill>
              </a:rPr>
              <a:t>Blockly</a:t>
            </a:r>
            <a:r>
              <a:rPr lang="zh-CN" altLang="en-US" sz="2800">
                <a:solidFill>
                  <a:schemeClr val="accent1"/>
                </a:solidFill>
              </a:rPr>
              <a:t>高度定制，保持图形化特性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  <a:sym typeface="+mn-ea"/>
              </a:rPr>
              <a:t>完全</a:t>
            </a:r>
            <a:r>
              <a:rPr lang="en-US" altLang="zh-CN" sz="2800">
                <a:solidFill>
                  <a:schemeClr val="accent1"/>
                </a:solidFill>
                <a:sym typeface="+mn-ea"/>
              </a:rPr>
              <a:t>Web Based IDE</a:t>
            </a:r>
            <a:r>
              <a:rPr lang="zh-CN" altLang="en-US" sz="2800">
                <a:solidFill>
                  <a:schemeClr val="accent1"/>
                </a:solidFill>
                <a:sym typeface="+mn-ea"/>
              </a:rPr>
              <a:t>和编译器，便于部署和二次开发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模块化开发，便于代码共享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自定义语法树，可用于文字表达和逆向生成</a:t>
            </a:r>
            <a:r>
              <a:rPr lang="en-US" altLang="zh-CN" sz="2800">
                <a:solidFill>
                  <a:schemeClr val="accent1"/>
                </a:solidFill>
              </a:rPr>
              <a:t>block</a:t>
            </a:r>
            <a:endParaRPr lang="en-US" altLang="zh-CN" sz="2800">
              <a:solidFill>
                <a:schemeClr val="accent1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基于有限状态机设计，可灵活配置复杂度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静态类型，支持数据结构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可以导入</a:t>
            </a:r>
            <a:r>
              <a:rPr lang="en-US" altLang="zh-CN" sz="2800">
                <a:solidFill>
                  <a:schemeClr val="accent1"/>
                </a:solidFill>
              </a:rPr>
              <a:t>Excel</a:t>
            </a:r>
            <a:r>
              <a:rPr lang="zh-CN" altLang="en-US" sz="2800">
                <a:solidFill>
                  <a:schemeClr val="accent1"/>
                </a:solidFill>
              </a:rPr>
              <a:t>，并自动组织为数据结构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  <a:sym typeface="+mn-ea"/>
              </a:rPr>
              <a:t>导出单一可执行文件，简化加载和运行流程</a:t>
            </a:r>
            <a:endParaRPr lang="zh-CN" altLang="en-US" sz="2800">
              <a:solidFill>
                <a:schemeClr val="accent1"/>
              </a:solidFill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  <a:sym typeface="+mn-ea"/>
              </a:rPr>
              <a:t>精简指令集，可快速移植虚拟机</a:t>
            </a:r>
            <a:endParaRPr lang="en-US" altLang="zh-CN" sz="2800">
              <a:solidFill>
                <a:schemeClr val="accent1"/>
              </a:solidFill>
            </a:endParaRPr>
          </a:p>
          <a:p>
            <a:pPr indent="0" algn="l">
              <a:lnSpc>
                <a:spcPct val="120000"/>
              </a:lnSpc>
              <a:buFont typeface="Arial"/>
              <a:buNone/>
            </a:pP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zh-CN" altLang="en-US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6605905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基于</a:t>
            </a:r>
            <a:r>
              <a:rPr lang="en-US" altLang="zh-CN" sz="2800">
                <a:solidFill>
                  <a:schemeClr val="accent1"/>
                </a:solidFill>
              </a:rPr>
              <a:t>Blockly</a:t>
            </a:r>
            <a:r>
              <a:rPr lang="zh-CN" altLang="en-US" sz="2800">
                <a:solidFill>
                  <a:schemeClr val="accent1"/>
                </a:solidFill>
              </a:rPr>
              <a:t>高度定制，保持图形化特性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263640" y="2128520"/>
            <a:ext cx="5461000" cy="3594100"/>
          </a:xfrm>
          <a:prstGeom prst="rect">
            <a:avLst/>
          </a:prstGeom>
        </p:spPr>
      </p:pic>
      <p:sp>
        <p:nvSpPr>
          <p:cNvPr id="11" name="文本框 10"/>
          <p:cNvSpPr/>
          <p:nvPr/>
        </p:nvSpPr>
        <p:spPr>
          <a:xfrm>
            <a:off x="1233805" y="2256155"/>
            <a:ext cx="471297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所有对</a:t>
            </a:r>
            <a:r>
              <a:rPr lang="en-US" altLang="zh-CN"/>
              <a:t>Blockly</a:t>
            </a:r>
            <a:r>
              <a:rPr lang="zh-CN" altLang="en-US"/>
              <a:t>的修改，回馈</a:t>
            </a:r>
            <a:r>
              <a:rPr lang="en-US" altLang="zh-CN"/>
              <a:t>Blockly</a:t>
            </a:r>
            <a:r>
              <a:rPr lang="zh-CN" altLang="en-US"/>
              <a:t>官方</a:t>
            </a:r>
            <a:r>
              <a:rPr lang="en-US" altLang="zh-CN"/>
              <a:t>Git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Blockly</a:t>
            </a:r>
            <a:r>
              <a:rPr lang="zh-CN" altLang="en-US"/>
              <a:t>官方</a:t>
            </a:r>
            <a:r>
              <a:rPr lang="en-US" altLang="zh-CN"/>
              <a:t>Git</a:t>
            </a:r>
            <a:r>
              <a:rPr lang="zh-CN" altLang="en-US"/>
              <a:t>贡献全球前</a:t>
            </a:r>
            <a:r>
              <a:rPr lang="en-US" altLang="zh-CN"/>
              <a:t>20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8662035" cy="60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  <a:sym typeface="+mn-ea"/>
              </a:rPr>
              <a:t>完全</a:t>
            </a:r>
            <a:r>
              <a:rPr lang="en-US" altLang="zh-CN" sz="2800">
                <a:solidFill>
                  <a:schemeClr val="accent1"/>
                </a:solidFill>
                <a:sym typeface="+mn-ea"/>
              </a:rPr>
              <a:t>Web Based IDE</a:t>
            </a:r>
            <a:r>
              <a:rPr lang="zh-CN" altLang="en-US" sz="2800">
                <a:solidFill>
                  <a:schemeClr val="accent1"/>
                </a:solidFill>
                <a:sym typeface="+mn-ea"/>
              </a:rPr>
              <a:t>和编译器，便于部署和二次开发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435475" y="2125345"/>
            <a:ext cx="7626350" cy="4375150"/>
          </a:xfrm>
          <a:prstGeom prst="rect">
            <a:avLst/>
          </a:prstGeom>
        </p:spPr>
      </p:pic>
      <p:sp>
        <p:nvSpPr>
          <p:cNvPr id="9" name="文本框 8"/>
          <p:cNvSpPr/>
          <p:nvPr/>
        </p:nvSpPr>
        <p:spPr>
          <a:xfrm>
            <a:off x="310515" y="2094865"/>
            <a:ext cx="3918585" cy="1751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/>
              <a:t>任何静态</a:t>
            </a:r>
            <a:r>
              <a:rPr lang="en-US" altLang="zh-CN"/>
              <a:t>HTTP</a:t>
            </a:r>
            <a:r>
              <a:rPr lang="zh-CN" altLang="en-US"/>
              <a:t>服务都可以部署</a:t>
            </a:r>
            <a:r>
              <a:rPr lang="en-US" altLang="zh-CN"/>
              <a:t>IDE</a:t>
            </a:r>
            <a:endParaRPr lang="en-US" altLang="zh-CN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altLang="zh-CN"/>
              <a:t>IDE</a:t>
            </a:r>
            <a:r>
              <a:rPr lang="zh-CN" altLang="en-US"/>
              <a:t>完全基于浏览器没有其他依赖</a:t>
            </a:r>
            <a:endParaRPr lang="zh-CN" altLang="en-US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/>
              <a:t>自主研发完全</a:t>
            </a:r>
            <a:r>
              <a:rPr lang="en-US" altLang="zh-CN"/>
              <a:t>JS</a:t>
            </a:r>
            <a:r>
              <a:rPr lang="zh-CN" altLang="en-US"/>
              <a:t>语言的编译器，</a:t>
            </a:r>
            <a:endParaRPr lang="zh-CN" altLang="en-US"/>
          </a:p>
          <a:p>
            <a:pPr indent="0">
              <a:lnSpc>
                <a:spcPct val="120000"/>
              </a:lnSpc>
              <a:buFont typeface="Arial"/>
              <a:buNone/>
            </a:pPr>
            <a:r>
              <a:rPr lang="zh-CN" altLang="en-US"/>
              <a:t>可在任意主流浏览器环境编译代码</a:t>
            </a:r>
            <a:endParaRPr lang="zh-CN" altLang="en-US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/>
              <a:t>导出</a:t>
            </a:r>
            <a:r>
              <a:rPr lang="en-US" altLang="zh-CN"/>
              <a:t>JS</a:t>
            </a:r>
            <a:r>
              <a:rPr lang="zh-CN" altLang="en-US"/>
              <a:t>接口可定制</a:t>
            </a:r>
            <a:r>
              <a:rPr lang="en-US" altLang="zh-CN"/>
              <a:t>IDE</a:t>
            </a:r>
            <a:r>
              <a:rPr lang="zh-CN" altLang="en-US"/>
              <a:t>外观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OpenBlock </a:t>
            </a:r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 dirty="0">
                <a:ea typeface="Alibaba PuHuiTi" pitchFamily="18" charset="-122"/>
              </a:rPr>
              <a:t>Copyright © 202</a:t>
            </a:r>
            <a:r>
              <a:rPr lang="en-US" altLang="zh-CN" dirty="0">
                <a:ea typeface="Alibaba PuHuiTi" pitchFamily="18" charset="-122"/>
              </a:rPr>
              <a:t>1</a:t>
            </a:r>
            <a:r>
              <a:rPr lang="zh-CN" altLang="en-US" dirty="0">
                <a:ea typeface="Alibaba PuHuiTi" pitchFamily="18" charset="-122"/>
              </a:rPr>
              <a:t> OPENATOM FOUNDATION. All rights reserved.</a:t>
            </a:r>
            <a:endParaRPr lang="zh-CN" altLang="en-US" dirty="0">
              <a:ea typeface="Alibaba PuHuiTi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/>
          <p:nvPr/>
        </p:nvSpPr>
        <p:spPr>
          <a:xfrm>
            <a:off x="1085215" y="1242060"/>
            <a:ext cx="473583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/>
              <a:buChar char="•"/>
            </a:pPr>
            <a:r>
              <a:rPr lang="zh-CN" altLang="en-US" sz="2800">
                <a:solidFill>
                  <a:schemeClr val="accent1"/>
                </a:solidFill>
              </a:rPr>
              <a:t>模块化开发，便于代码共享</a:t>
            </a:r>
            <a:endParaRPr lang="zh-CN" altLang="en-US" sz="2800">
              <a:solidFill>
                <a:schemeClr val="accent1"/>
              </a:solidFill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/>
          <p:nvPr/>
        </p:nvSpPr>
        <p:spPr>
          <a:xfrm>
            <a:off x="1517650" y="2297430"/>
            <a:ext cx="5269230" cy="1170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zh-CN" altLang="en-US"/>
              <a:t>基于模块的开发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zh-CN" altLang="en-US"/>
              <a:t>任意模块可独立导出源代码或者编译后的代码。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zh-CN" altLang="en-US"/>
              <a:t>编译时依赖检查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0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1.xml><?xml version="1.0" encoding="utf-8"?>
<a:theme xmlns:a="http://schemas.openxmlformats.org/drawingml/2006/main" name="10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2.xml><?xml version="1.0" encoding="utf-8"?>
<a:theme xmlns:a="http://schemas.openxmlformats.org/drawingml/2006/main" name="1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3.xml><?xml version="1.0" encoding="utf-8"?>
<a:theme xmlns:a="http://schemas.openxmlformats.org/drawingml/2006/main" name="1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4.xml><?xml version="1.0" encoding="utf-8"?>
<a:theme xmlns:a="http://schemas.openxmlformats.org/drawingml/2006/main" name="1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5.xml><?xml version="1.0" encoding="utf-8"?>
<a:theme xmlns:a="http://schemas.openxmlformats.org/drawingml/2006/main" name="1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6.xml><?xml version="1.0" encoding="utf-8"?>
<a:theme xmlns:a="http://schemas.openxmlformats.org/drawingml/2006/main" name="1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1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6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8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9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